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73" r:id="rId7"/>
    <p:sldId id="260" r:id="rId8"/>
    <p:sldId id="263" r:id="rId9"/>
    <p:sldId id="266" r:id="rId10"/>
    <p:sldId id="268" r:id="rId11"/>
    <p:sldId id="271" r:id="rId12"/>
    <p:sldId id="269" r:id="rId13"/>
    <p:sldId id="270" r:id="rId14"/>
    <p:sldId id="274" r:id="rId15"/>
    <p:sldId id="275" r:id="rId16"/>
    <p:sldId id="267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SpY7DI9HU1fuGLzelBqM8bF8d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0716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37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5949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070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578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2620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fb5915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a0fb5915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9" name="Google Shape;189;ga0fb5915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70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504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65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fb5915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a0fb59155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7" name="Google Shape;197;ga0fb59155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2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4000">
              <a:srgbClr val="3A3A3A"/>
            </a:gs>
            <a:gs pos="83000">
              <a:srgbClr val="3A3A3A"/>
            </a:gs>
            <a:gs pos="100000">
              <a:srgbClr val="3A3A3A"/>
            </a:gs>
          </a:gsLst>
          <a:lin ang="54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src.microsoft.com/update-guide/vulnerability/CVE-2021-3452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demontfortsu.com/soc/DMUHacker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 Forests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4"/>
            <a:ext cx="10533797" cy="497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000" u="sng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4BFA3-A998-4EE4-8656-EFFAF9EF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112" y="1138237"/>
            <a:ext cx="6581775" cy="458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0AB6B-73C5-43EF-A3A7-FC296F3EF0B2}"/>
              </a:ext>
            </a:extLst>
          </p:cNvPr>
          <p:cNvSpPr txBox="1"/>
          <p:nvPr/>
        </p:nvSpPr>
        <p:spPr>
          <a:xfrm>
            <a:off x="192449" y="1350413"/>
            <a:ext cx="2506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 lvl="0">
              <a:buClr>
                <a:srgbClr val="FFFFFF"/>
              </a:buClr>
              <a:buSzPts val="3000"/>
            </a:pPr>
            <a:r>
              <a:rPr lang="en-GB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Root Domain: abc.com</a:t>
            </a:r>
          </a:p>
          <a:p>
            <a:pPr marL="38100" lvl="0">
              <a:buClr>
                <a:srgbClr val="FFFFFF"/>
              </a:buClr>
              <a:buSzPts val="3000"/>
            </a:pPr>
            <a:endParaRPr lang="en-GB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>
              <a:buClr>
                <a:srgbClr val="FFFFFF"/>
              </a:buClr>
              <a:buSzPts val="3000"/>
            </a:pPr>
            <a:r>
              <a:rPr lang="en-GB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Subdomain: asia.abc.com</a:t>
            </a:r>
          </a:p>
          <a:p>
            <a:pPr marL="38100" lvl="0">
              <a:buClr>
                <a:srgbClr val="FFFFFF"/>
              </a:buClr>
              <a:buSzPts val="3000"/>
            </a:pPr>
            <a:endParaRPr lang="en-GB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>
              <a:buClr>
                <a:srgbClr val="FFFFFF"/>
              </a:buClr>
              <a:buSzPts val="3000"/>
            </a:pPr>
            <a:r>
              <a:rPr lang="en-GB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DC name: dc01.asia.abc.com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0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Issues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10809005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One of the main security problems with DCs is that they can run multiple roles (e.g. AD DS, WSUS, Print Server, File Shares) concurrently, on the same system.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What problems might this cause? Hint: it was a nightmare to deal with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  <a:hlinkClick r:id="rId4"/>
              </a:rPr>
              <a:t>https://msrc.microsoft.com/update-guide/vulnerability/CVE-2021-34527</a:t>
            </a: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- Allows any unauthenticated user to execute commands as SYSTEM (windows root) on a Domain Controller running the print spooler service</a:t>
            </a:r>
          </a:p>
        </p:txBody>
      </p:sp>
    </p:spTree>
    <p:extLst>
      <p:ext uri="{BB962C8B-B14F-4D97-AF65-F5344CB8AC3E}">
        <p14:creationId xmlns:p14="http://schemas.microsoft.com/office/powerpoint/2010/main" val="340034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Active Directory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81770" y="1050364"/>
            <a:ext cx="11917780" cy="534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All Windows domains are made up of: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Users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Computers</a:t>
            </a: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u="sng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User Accounts:</a:t>
            </a: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 Operate in a </a:t>
            </a:r>
            <a:r>
              <a:rPr lang="en-GB" sz="2400" u="sng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user context</a:t>
            </a: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 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(e.g. John’s user account can access the HR file share)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u="sng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u="sng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Computer Accounts:</a:t>
            </a: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 Operate in </a:t>
            </a:r>
            <a:r>
              <a:rPr lang="en-GB" sz="2400" u="sng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computer context</a:t>
            </a: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 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(e.g. Computer WS-69.dmuhackers.local is allowed to send traffic through the proxy server between 9am and 5pm)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u="sng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u="sng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Important to note that different GP settings apply to different account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types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15804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So… Am I looking at a DC?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10809005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DCs commonly have these ports open: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53 – DNS: As Domain Controllers act as DNS servers for the domain they’re in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88 – Kerberos: Used to authenticate users logging into the domain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135 – NetBIOS – Allows applications to establish sessions with shared 	resources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139 – SMB – Used for transferring files over a Windows network, among 	other things &lt;– (samba is the open-source sister implementation)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3268 – LDAP – Lightweight Directory Access Protocol – used to query AD 	remotely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3389 – RDP – Remote Desktop. Can get useful info from the SSL 	certificate</a:t>
            </a:r>
          </a:p>
        </p:txBody>
      </p:sp>
    </p:spTree>
    <p:extLst>
      <p:ext uri="{BB962C8B-B14F-4D97-AF65-F5344CB8AC3E}">
        <p14:creationId xmlns:p14="http://schemas.microsoft.com/office/powerpoint/2010/main" val="1284614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Poking a Windows DC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10809005" cy="3248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Live Demo – </a:t>
            </a:r>
            <a:r>
              <a:rPr lang="en-GB" sz="2400" dirty="0" err="1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AttacktiveDirectory</a:t>
            </a:r>
            <a:r>
              <a:rPr lang="en-GB" sz="24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 @ </a:t>
            </a:r>
            <a:r>
              <a:rPr lang="en-GB" sz="2400" dirty="0" err="1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TryHackMe</a:t>
            </a: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Steps: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1. Nmap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2. Trying to find valid user accounts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3. Cracking hashes with </a:t>
            </a:r>
            <a:r>
              <a:rPr lang="en-GB" sz="2000" dirty="0" err="1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Hashcat</a:t>
            </a:r>
            <a:endParaRPr lang="en-GB" sz="20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4. Enumerating shares on the box with </a:t>
            </a:r>
            <a:r>
              <a:rPr lang="en-GB" sz="2000" dirty="0" err="1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smbclient</a:t>
            </a:r>
            <a:endParaRPr lang="en-GB" sz="20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5. Using </a:t>
            </a:r>
            <a:r>
              <a:rPr lang="en-GB" sz="2000" dirty="0" err="1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Impacket</a:t>
            </a: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 to dump server secrets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6. Evil-</a:t>
            </a:r>
            <a:r>
              <a:rPr lang="en-GB" sz="2000" dirty="0" err="1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WinRM</a:t>
            </a: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 to abuse admin access</a:t>
            </a:r>
          </a:p>
        </p:txBody>
      </p:sp>
    </p:spTree>
    <p:extLst>
      <p:ext uri="{BB962C8B-B14F-4D97-AF65-F5344CB8AC3E}">
        <p14:creationId xmlns:p14="http://schemas.microsoft.com/office/powerpoint/2010/main" val="339847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-2565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BUY OUR SHIT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1639500" y="1904284"/>
            <a:ext cx="8913000" cy="258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Buy now from the SU site which is … err… still down…?: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https://www.demontfortsu.com/soc/DMUHackers/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&gt; More</a:t>
            </a:r>
          </a:p>
          <a:p>
            <a:pPr marL="38100" lvl="0">
              <a:buClr>
                <a:srgbClr val="FFFFFF"/>
              </a:buClr>
              <a:buSzPts val="3000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042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9555" y="1"/>
            <a:ext cx="16202519" cy="74280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786" y="356009"/>
            <a:ext cx="4280428" cy="498889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0" name="Google Shape;170;p2"/>
          <p:cNvSpPr txBox="1"/>
          <p:nvPr/>
        </p:nvSpPr>
        <p:spPr>
          <a:xfrm>
            <a:off x="616323" y="5606709"/>
            <a:ext cx="10959354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Windows Talk</a:t>
            </a:r>
            <a:endParaRPr sz="3600" b="0" i="0" u="none" strike="noStrike" cap="none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864786" y="122692"/>
            <a:ext cx="360631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/dmuhackers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8413091" y="117509"/>
            <a:ext cx="4077372" cy="6463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@dmuhackers</a:t>
            </a:r>
            <a:endParaRPr sz="36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687" y="146312"/>
            <a:ext cx="588723" cy="58872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018" y="29319"/>
            <a:ext cx="801442" cy="7800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8" cy="13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0" y="262715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Disclaimer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5799" y="977833"/>
            <a:ext cx="2980401" cy="27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0" y="3579405"/>
            <a:ext cx="12322207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6600" b="0" i="0" u="none" strike="noStrike" cap="none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do illegal shit</a:t>
            </a:r>
            <a:br>
              <a:rPr lang="en-GB" sz="6600" b="0" i="0" u="none" strike="noStrike" cap="none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GB" sz="6600" b="0" i="0" u="none" strike="noStrike" cap="none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without permission from Her Majesty</a:t>
            </a:r>
            <a:endParaRPr sz="2000" b="0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5">
            <a:alphaModFix/>
          </a:blip>
          <a:srcRect l="12814" r="24062"/>
          <a:stretch/>
        </p:blipFill>
        <p:spPr>
          <a:xfrm>
            <a:off x="413925" y="357896"/>
            <a:ext cx="2693259" cy="322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 l="14408" r="14401"/>
          <a:stretch/>
        </p:blipFill>
        <p:spPr>
          <a:xfrm>
            <a:off x="8797674" y="431847"/>
            <a:ext cx="2980401" cy="27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10CCFB-8F3D-461B-B66E-AAF8410478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60" r="3332" b="28181"/>
          <a:stretch/>
        </p:blipFill>
        <p:spPr>
          <a:xfrm>
            <a:off x="9284697" y="327281"/>
            <a:ext cx="2006354" cy="12868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Overview</a:t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5" y="1385925"/>
            <a:ext cx="9876850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Announcements??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Windows – Why do we care?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are Windows networks organised? Workgroups vs. Domains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 Forests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Issues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Accounts and Computer Accounts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Kerberoasting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example (w/ practical)</a:t>
            </a: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a0fb59155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0fb591558_0_0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Practical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a0fb591558_0_0"/>
          <p:cNvSpPr txBox="1"/>
          <p:nvPr/>
        </p:nvSpPr>
        <p:spPr>
          <a:xfrm>
            <a:off x="430124" y="1385925"/>
            <a:ext cx="6242823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PREP: Go to the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Attacktive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Directory room on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TryHackMe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 These tools should be installed in the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AttackBox</a:t>
            </a: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u="sng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Impacket</a:t>
            </a:r>
            <a:r>
              <a:rPr lang="en-GB" sz="2000" u="sng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$ </a:t>
            </a:r>
            <a:r>
              <a:rPr lang="en-GB" sz="2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sudo</a:t>
            </a: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apt install </a:t>
            </a:r>
            <a:r>
              <a:rPr lang="en-GB" sz="2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golang</a:t>
            </a: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$ export GOROOT=/</a:t>
            </a:r>
            <a:r>
              <a:rPr lang="en-GB" sz="2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usr</a:t>
            </a: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/lib/go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$ export GOPATH=$HOME/go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$ export PATH=$GOPATH/bin:$PATH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>
              <a:buClr>
                <a:srgbClr val="FFFFFF"/>
              </a:buClr>
              <a:buSzPts val="3000"/>
            </a:pPr>
            <a:r>
              <a:rPr lang="en-GB" sz="1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$ </a:t>
            </a:r>
            <a:r>
              <a:rPr lang="en-GB" sz="1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sudo</a:t>
            </a:r>
            <a:r>
              <a:rPr lang="en-GB" sz="1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git clone https://github.com/SecureAuthCorp/impacket.git /opt/</a:t>
            </a:r>
            <a:r>
              <a:rPr lang="en-GB" sz="18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impacket</a:t>
            </a:r>
            <a:endParaRPr lang="en-GB" sz="1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>
              <a:buClr>
                <a:srgbClr val="FFFFFF"/>
              </a:buClr>
              <a:buSzPts val="3000"/>
            </a:pPr>
            <a:endParaRPr lang="en-GB" sz="1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$ pip3 install -r /opt/</a:t>
            </a:r>
            <a:r>
              <a:rPr lang="en-GB" sz="20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impacket</a:t>
            </a: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/requirements.txt</a:t>
            </a:r>
          </a:p>
          <a:p>
            <a:pPr marL="38100" lvl="0"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$ python3 ./setup.py install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5D95D-4A4E-4AED-AC0C-07700D8CB4EC}"/>
              </a:ext>
            </a:extLst>
          </p:cNvPr>
          <p:cNvSpPr txBox="1"/>
          <p:nvPr/>
        </p:nvSpPr>
        <p:spPr>
          <a:xfrm>
            <a:off x="6672948" y="1385925"/>
            <a:ext cx="53266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Kerbrute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: </a:t>
            </a:r>
          </a:p>
          <a:p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$ 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sudo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git clone https://github.com/ropnop/kerbrute /opt/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kerbrute</a:t>
            </a:r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$ cd /opt/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kerbrute</a:t>
            </a:r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$ 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sudo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make 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linux</a:t>
            </a:r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GB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$ cd </a:t>
            </a:r>
            <a:r>
              <a:rPr lang="en-GB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dist</a:t>
            </a:r>
            <a:r>
              <a:rPr lang="en-GB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031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Windows 101 – Why?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4" y="1385925"/>
            <a:ext cx="9863946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prolific OS in existence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Basically every business uses it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old and patched together – therefore lots of attack surface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unavoidable if you work in IT or Cyber, but (annoyingly) isn’t covered much at </a:t>
            </a:r>
            <a:r>
              <a:rPr lang="en-GB" sz="2400" dirty="0" err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</a:t>
            </a: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ic Sans MS"/>
              <a:buChar char="●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Windows Networks 101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03491" y="1377047"/>
            <a:ext cx="11350543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Windows machines you come across will be part of a larger domain.</a:t>
            </a:r>
          </a:p>
          <a:p>
            <a:pPr marL="381000" lvl="6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6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consists of a group of Windows workstations and other servers (e.g. update server – WSUS) all connected to a </a:t>
            </a:r>
            <a:r>
              <a:rPr lang="en-GB" sz="2400" i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DC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Domain Controller</a:t>
            </a:r>
          </a:p>
          <a:p>
            <a:pPr marL="381000" lvl="6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6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Domain Controllers run Active Directory Domain Services (AD DS).</a:t>
            </a:r>
          </a:p>
          <a:p>
            <a:pPr marL="381000" lvl="6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6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Works like a phone/address book for the domain, containing user and computer information, security groups, applicable group policy configurations, etc.</a:t>
            </a:r>
          </a:p>
          <a:p>
            <a:pPr marL="381000" lvl="6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6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Stored at: C:\Windows\System32\NTDS.DIT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4F7C8-A5F1-4EC9-8ACC-9CF271F15C6F}"/>
              </a:ext>
            </a:extLst>
          </p:cNvPr>
          <p:cNvSpPr txBox="1"/>
          <p:nvPr/>
        </p:nvSpPr>
        <p:spPr>
          <a:xfrm>
            <a:off x="3630967" y="2938509"/>
            <a:ext cx="145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Ahem. Very sus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4B8A48-A274-4105-81CE-4EEB93D39A10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3364637" y="2938509"/>
            <a:ext cx="266330" cy="153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3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WORKGROUPS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5"/>
            <a:ext cx="11580174" cy="4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Windows networks come in two flavours: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WORKGROUP – a “local” Windows network that operates peer-to-peer (no domain controller) – think of a room of computers connected into a LAN.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Computers operate </a:t>
            </a:r>
            <a:r>
              <a:rPr lang="en-GB" sz="2400" u="sng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independently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so can host their own file shares and resources such as printers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 for small orgs (&lt;5 machines), but quickly become a nightmare to manage and configure due to </a:t>
            </a:r>
            <a:r>
              <a:rPr lang="en-GB" sz="2400" u="sng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central control</a:t>
            </a: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Have to manually replicate all settings changes across all member devices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sz="24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1237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a0fb59155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8330" y="5233940"/>
            <a:ext cx="1171969" cy="136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a0fb591558_0_5"/>
          <p:cNvSpPr txBox="1"/>
          <p:nvPr/>
        </p:nvSpPr>
        <p:spPr>
          <a:xfrm>
            <a:off x="192450" y="143350"/>
            <a:ext cx="118071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Domains</a:t>
            </a:r>
            <a:endParaRPr sz="48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ga0fb591558_0_5"/>
          <p:cNvSpPr txBox="1"/>
          <p:nvPr/>
        </p:nvSpPr>
        <p:spPr>
          <a:xfrm>
            <a:off x="430125" y="1385924"/>
            <a:ext cx="10533797" cy="497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consist of a single domain controller (Windows server running AD) by itself, or a group of computers and different servers in the same network</a:t>
            </a: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Admins can make changes remotely via Group Policy</a:t>
            </a:r>
          </a:p>
          <a:p>
            <a:pPr marL="381000" lvl="1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can change almost any Windows setting via Group Policy</a:t>
            </a:r>
          </a:p>
          <a:p>
            <a:pPr marL="381000" lvl="1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1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Group Policy is a frontend to the Windows Registry, which is where settings values are stored</a:t>
            </a:r>
          </a:p>
          <a:p>
            <a:pPr marL="381000" lvl="1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0" lvl="1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Workstations contact the domain controller to receive Group Policy updates (normally every 90 minutes, but running </a:t>
            </a:r>
            <a:r>
              <a:rPr lang="en-GB" sz="2000" b="1" dirty="0" err="1">
                <a:solidFill>
                  <a:srgbClr val="FFFFFF"/>
                </a:solidFill>
                <a:latin typeface="Courier New" panose="02070309020205020404" pitchFamily="49" charset="0"/>
                <a:ea typeface="Comic Sans MS"/>
                <a:cs typeface="Courier New" panose="02070309020205020404" pitchFamily="49" charset="0"/>
                <a:sym typeface="Comic Sans MS"/>
              </a:rPr>
              <a:t>gpupdate</a:t>
            </a:r>
            <a:r>
              <a:rPr lang="en-GB" sz="2000" b="1" dirty="0">
                <a:solidFill>
                  <a:srgbClr val="FFFFFF"/>
                </a:solidFill>
                <a:latin typeface="Courier New" panose="02070309020205020404" pitchFamily="49" charset="0"/>
                <a:ea typeface="Comic Sans MS"/>
                <a:cs typeface="Courier New" panose="02070309020205020404" pitchFamily="49" charset="0"/>
                <a:sym typeface="Comic Sans MS"/>
              </a:rPr>
              <a:t> /force </a:t>
            </a: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will request a Group Policy update immediately)</a:t>
            </a:r>
          </a:p>
          <a:p>
            <a:pPr marL="381000" lvl="1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FFFF"/>
              </a:solidFill>
              <a:latin typeface="Comic Sans MS" panose="030F0702030302020204" pitchFamily="66" charset="0"/>
              <a:ea typeface="Comic Sans MS"/>
              <a:cs typeface="Courier New" panose="02070309020205020404" pitchFamily="49" charset="0"/>
              <a:sym typeface="Comic Sans MS"/>
            </a:endParaRPr>
          </a:p>
          <a:p>
            <a:pPr marL="381000" lvl="1" indent="-342900">
              <a:buClr>
                <a:srgbClr val="FFFFFF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Domains can also have subdomains for different areas of the business, e.g. root domain: </a:t>
            </a:r>
            <a:r>
              <a:rPr lang="en-GB" sz="2000" dirty="0" err="1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dmuhackers.local</a:t>
            </a: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, subdomain: </a:t>
            </a:r>
            <a:r>
              <a:rPr lang="en-GB" sz="2000" dirty="0" err="1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ctfclub.hackers.local</a:t>
            </a:r>
            <a:r>
              <a:rPr lang="en-GB" sz="2000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 would have its own DC. This would then be called a </a:t>
            </a:r>
            <a:r>
              <a:rPr lang="en-GB" sz="2000" u="sng" dirty="0">
                <a:solidFill>
                  <a:srgbClr val="FFFFFF"/>
                </a:solidFill>
                <a:latin typeface="Comic Sans MS" panose="030F0702030302020204" pitchFamily="66" charset="0"/>
                <a:ea typeface="Comic Sans MS"/>
                <a:cs typeface="Courier New" panose="02070309020205020404" pitchFamily="49" charset="0"/>
                <a:sym typeface="Comic Sans MS"/>
              </a:rPr>
              <a:t>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27281-6379-43AA-AEF6-7BF8AE64E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66" y="4831643"/>
            <a:ext cx="681500" cy="5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022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952</Words>
  <Application>Microsoft Office PowerPoint</Application>
  <PresentationFormat>Widescreen</PresentationFormat>
  <Paragraphs>141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Comic Sans MS</vt:lpstr>
      <vt:lpstr>Courier New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cscuser</dc:creator>
  <cp:lastModifiedBy>Windows User</cp:lastModifiedBy>
  <cp:revision>27</cp:revision>
  <dcterms:created xsi:type="dcterms:W3CDTF">2018-05-13T11:45:40Z</dcterms:created>
  <dcterms:modified xsi:type="dcterms:W3CDTF">2022-02-10T19:01:21Z</dcterms:modified>
</cp:coreProperties>
</file>